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7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embeddedFontLst>
    <p:embeddedFont>
      <p:font typeface="Open Sans"/>
      <p:regular r:id="rId18"/>
      <p:bold r:id="rId19"/>
      <p:italic r:id="rId20"/>
      <p:boldItalic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OpenSans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21" Type="http://schemas.openxmlformats.org/officeDocument/2006/relationships/font" Target="fonts/OpenSans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OpenSans-bold.fntdata"/><Relationship Id="rId6" Type="http://schemas.openxmlformats.org/officeDocument/2006/relationships/slide" Target="slides/slide1.xml"/><Relationship Id="rId18" Type="http://schemas.openxmlformats.org/officeDocument/2006/relationships/font" Target="fonts/OpenSans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a096dbd16b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2a096dbd16b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a096dbd16b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2a096dbd16b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a096dbd16b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2a096dbd16b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a0759a0c8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2a0759a0c8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a0759a0c84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2a0759a0c84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a0759a0c84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2a0759a0c84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a0759a0c84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2a0759a0c84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a0759a0c84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2a0759a0c84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a096dbd16b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2a096dbd16b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a096dbd16b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2a096dbd16b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2a096dbd16b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2a096dbd16b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AUTOLAYOUT">
    <p:bg>
      <p:bgPr>
        <a:solidFill>
          <a:srgbClr val="2D3142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13"/>
          <p:cNvSpPr/>
          <p:nvPr/>
        </p:nvSpPr>
        <p:spPr>
          <a:xfrm>
            <a:off x="336579" y="333100"/>
            <a:ext cx="8470800" cy="45057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13"/>
          <p:cNvSpPr/>
          <p:nvPr/>
        </p:nvSpPr>
        <p:spPr>
          <a:xfrm>
            <a:off x="141725" y="656801"/>
            <a:ext cx="8860500" cy="3858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3"/>
          <p:cNvSpPr txBox="1"/>
          <p:nvPr>
            <p:ph type="title"/>
          </p:nvPr>
        </p:nvSpPr>
        <p:spPr>
          <a:xfrm>
            <a:off x="813263" y="977425"/>
            <a:ext cx="4252200" cy="15915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D7EE"/>
              </a:buClr>
              <a:buSzPts val="3000"/>
              <a:buNone/>
              <a:defRPr b="1" sz="3000">
                <a:solidFill>
                  <a:srgbClr val="F2D7EE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D7EE"/>
              </a:buClr>
              <a:buSzPts val="3200"/>
              <a:buNone/>
              <a:defRPr b="1" sz="3200">
                <a:solidFill>
                  <a:srgbClr val="F2D7EE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D7EE"/>
              </a:buClr>
              <a:buSzPts val="3200"/>
              <a:buNone/>
              <a:defRPr b="1" sz="3200">
                <a:solidFill>
                  <a:srgbClr val="F2D7EE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D7EE"/>
              </a:buClr>
              <a:buSzPts val="3200"/>
              <a:buNone/>
              <a:defRPr b="1" sz="3200">
                <a:solidFill>
                  <a:srgbClr val="F2D7EE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D7EE"/>
              </a:buClr>
              <a:buSzPts val="3200"/>
              <a:buNone/>
              <a:defRPr b="1" sz="3200">
                <a:solidFill>
                  <a:srgbClr val="F2D7EE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D7EE"/>
              </a:buClr>
              <a:buSzPts val="3200"/>
              <a:buNone/>
              <a:defRPr b="1" sz="3200">
                <a:solidFill>
                  <a:srgbClr val="F2D7EE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D7EE"/>
              </a:buClr>
              <a:buSzPts val="3200"/>
              <a:buNone/>
              <a:defRPr b="1" sz="3200">
                <a:solidFill>
                  <a:srgbClr val="F2D7EE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D7EE"/>
              </a:buClr>
              <a:buSzPts val="3200"/>
              <a:buNone/>
              <a:defRPr b="1" sz="3200">
                <a:solidFill>
                  <a:srgbClr val="F2D7EE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D7EE"/>
              </a:buClr>
              <a:buSzPts val="3200"/>
              <a:buNone/>
              <a:defRPr b="1" sz="3200">
                <a:solidFill>
                  <a:srgbClr val="F2D7EE"/>
                </a:solidFill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" type="body"/>
          </p:nvPr>
        </p:nvSpPr>
        <p:spPr>
          <a:xfrm>
            <a:off x="813263" y="2651475"/>
            <a:ext cx="4252200" cy="1541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2D7EE"/>
              </a:buClr>
              <a:buSzPts val="1400"/>
              <a:buChar char="●"/>
              <a:defRPr sz="1400">
                <a:solidFill>
                  <a:srgbClr val="F2D7EE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2D7EE"/>
              </a:buClr>
              <a:buSzPts val="1200"/>
              <a:buChar char="○"/>
              <a:defRPr sz="1200">
                <a:solidFill>
                  <a:srgbClr val="F2D7EE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2D7EE"/>
              </a:buClr>
              <a:buSzPts val="1200"/>
              <a:buChar char="■"/>
              <a:defRPr sz="1200">
                <a:solidFill>
                  <a:srgbClr val="F2D7EE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2D7EE"/>
              </a:buClr>
              <a:buSzPts val="1200"/>
              <a:buChar char="●"/>
              <a:defRPr sz="1200">
                <a:solidFill>
                  <a:srgbClr val="F2D7EE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2D7EE"/>
              </a:buClr>
              <a:buSzPts val="1200"/>
              <a:buChar char="○"/>
              <a:defRPr sz="1200">
                <a:solidFill>
                  <a:srgbClr val="F2D7EE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2D7EE"/>
              </a:buClr>
              <a:buSzPts val="1200"/>
              <a:buChar char="■"/>
              <a:defRPr sz="1200">
                <a:solidFill>
                  <a:srgbClr val="F2D7EE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2D7EE"/>
              </a:buClr>
              <a:buSzPts val="1200"/>
              <a:buChar char="●"/>
              <a:defRPr sz="1200">
                <a:solidFill>
                  <a:srgbClr val="F2D7EE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2D7EE"/>
              </a:buClr>
              <a:buSzPts val="1200"/>
              <a:buChar char="○"/>
              <a:defRPr sz="1200">
                <a:solidFill>
                  <a:srgbClr val="F2D7EE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2D7EE"/>
              </a:buClr>
              <a:buSzPts val="1200"/>
              <a:buChar char="■"/>
              <a:defRPr sz="1200">
                <a:solidFill>
                  <a:srgbClr val="F2D7EE"/>
                </a:solidFill>
              </a:defRPr>
            </a:lvl9pPr>
          </a:lstStyle>
          <a:p/>
        </p:txBody>
      </p:sp>
      <p:sp>
        <p:nvSpPr>
          <p:cNvPr id="56" name="Google Shape;56;p1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14"/>
          <p:cNvSpPr/>
          <p:nvPr/>
        </p:nvSpPr>
        <p:spPr>
          <a:xfrm>
            <a:off x="1860600" y="0"/>
            <a:ext cx="72834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0" name="Google Shape;60;p14"/>
          <p:cNvCxnSpPr/>
          <p:nvPr/>
        </p:nvCxnSpPr>
        <p:spPr>
          <a:xfrm>
            <a:off x="2586875" y="1615600"/>
            <a:ext cx="3057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1" name="Google Shape;61;p14"/>
          <p:cNvSpPr txBox="1"/>
          <p:nvPr>
            <p:ph type="title"/>
          </p:nvPr>
        </p:nvSpPr>
        <p:spPr>
          <a:xfrm>
            <a:off x="2469775" y="426200"/>
            <a:ext cx="5867400" cy="9951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b="1" sz="2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b="1" sz="2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b="1" sz="2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b="1" sz="2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b="1" sz="2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b="1" sz="2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b="1" sz="2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b="1" sz="2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b="1" sz="2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5616124" y="1874225"/>
            <a:ext cx="2930400" cy="2550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" name="Google Shape;63;p14"/>
          <p:cNvSpPr txBox="1"/>
          <p:nvPr>
            <p:ph idx="2" type="body"/>
          </p:nvPr>
        </p:nvSpPr>
        <p:spPr>
          <a:xfrm>
            <a:off x="2469775" y="1874225"/>
            <a:ext cx="2930400" cy="2550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4" name="Google Shape;64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2">
  <p:cSld name="AUTOLAYOUT_2">
    <p:bg>
      <p:bgPr>
        <a:solidFill>
          <a:srgbClr val="FFFFFF"/>
        </a:solid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15"/>
          <p:cNvSpPr/>
          <p:nvPr/>
        </p:nvSpPr>
        <p:spPr>
          <a:xfrm>
            <a:off x="0" y="4665575"/>
            <a:ext cx="9144000" cy="477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8" name="Google Shape;68;p15"/>
          <p:cNvCxnSpPr/>
          <p:nvPr/>
        </p:nvCxnSpPr>
        <p:spPr>
          <a:xfrm>
            <a:off x="1128750" y="1995025"/>
            <a:ext cx="6886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69" name="Google Shape;69;p15"/>
          <p:cNvSpPr txBox="1"/>
          <p:nvPr>
            <p:ph type="title"/>
          </p:nvPr>
        </p:nvSpPr>
        <p:spPr>
          <a:xfrm>
            <a:off x="1128750" y="394200"/>
            <a:ext cx="6886500" cy="14121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0" name="Google Shape;70;p15"/>
          <p:cNvSpPr txBox="1"/>
          <p:nvPr>
            <p:ph idx="1" type="body"/>
          </p:nvPr>
        </p:nvSpPr>
        <p:spPr>
          <a:xfrm>
            <a:off x="1128750" y="2225463"/>
            <a:ext cx="6886500" cy="2197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02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  <a:defRPr sz="1600">
                <a:solidFill>
                  <a:schemeClr val="dk2"/>
                </a:solidFill>
              </a:defRPr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1" name="Google Shape;7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3">
  <p:cSld name="AUTOLAYOUT_3">
    <p:bg>
      <p:bgPr>
        <a:solidFill>
          <a:srgbClr val="FFFFFF"/>
        </a:solid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16"/>
          <p:cNvSpPr txBox="1"/>
          <p:nvPr>
            <p:ph type="title"/>
          </p:nvPr>
        </p:nvSpPr>
        <p:spPr>
          <a:xfrm rot="-5400000">
            <a:off x="-620225" y="1797500"/>
            <a:ext cx="4064100" cy="1506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5" name="Google Shape;75;p16"/>
          <p:cNvSpPr txBox="1"/>
          <p:nvPr>
            <p:ph idx="1" type="body"/>
          </p:nvPr>
        </p:nvSpPr>
        <p:spPr>
          <a:xfrm>
            <a:off x="2601000" y="518875"/>
            <a:ext cx="2838300" cy="40641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0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  <a:defRPr sz="16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6" name="Google Shape;76;p16"/>
          <p:cNvSpPr txBox="1"/>
          <p:nvPr>
            <p:ph idx="2" type="body"/>
          </p:nvPr>
        </p:nvSpPr>
        <p:spPr>
          <a:xfrm>
            <a:off x="5675850" y="518875"/>
            <a:ext cx="2838300" cy="40641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0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  <a:defRPr sz="16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7" name="Google Shape;77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4">
  <p:cSld name="AUTOLAYOUT_4">
    <p:bg>
      <p:bgPr>
        <a:solidFill>
          <a:srgbClr val="FFFFFF"/>
        </a:solid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17"/>
          <p:cNvSpPr txBox="1"/>
          <p:nvPr>
            <p:ph type="title"/>
          </p:nvPr>
        </p:nvSpPr>
        <p:spPr>
          <a:xfrm>
            <a:off x="291875" y="559300"/>
            <a:ext cx="4813500" cy="13887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1" name="Google Shape;81;p17"/>
          <p:cNvSpPr txBox="1"/>
          <p:nvPr>
            <p:ph idx="1" type="body"/>
          </p:nvPr>
        </p:nvSpPr>
        <p:spPr>
          <a:xfrm>
            <a:off x="291900" y="2053713"/>
            <a:ext cx="2367600" cy="25305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 sz="1200">
                <a:solidFill>
                  <a:schemeClr val="dk2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 sz="1200">
                <a:solidFill>
                  <a:schemeClr val="dk2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 sz="1200">
                <a:solidFill>
                  <a:schemeClr val="dk2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 sz="1200">
                <a:solidFill>
                  <a:schemeClr val="dk2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 sz="1200">
                <a:solidFill>
                  <a:schemeClr val="dk2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 sz="1200">
                <a:solidFill>
                  <a:schemeClr val="dk2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 sz="1200">
                <a:solidFill>
                  <a:schemeClr val="dk2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 sz="1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2" name="Google Shape;82;p17"/>
          <p:cNvSpPr txBox="1"/>
          <p:nvPr>
            <p:ph idx="2" type="body"/>
          </p:nvPr>
        </p:nvSpPr>
        <p:spPr>
          <a:xfrm>
            <a:off x="2737929" y="2053713"/>
            <a:ext cx="2367600" cy="25305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 sz="1200">
                <a:solidFill>
                  <a:schemeClr val="dk2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 sz="1200">
                <a:solidFill>
                  <a:schemeClr val="dk2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 sz="1200">
                <a:solidFill>
                  <a:schemeClr val="dk2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 sz="1200">
                <a:solidFill>
                  <a:schemeClr val="dk2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 sz="1200">
                <a:solidFill>
                  <a:schemeClr val="dk2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 sz="1200">
                <a:solidFill>
                  <a:schemeClr val="dk2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 sz="1200">
                <a:solidFill>
                  <a:schemeClr val="dk2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 sz="1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3" name="Google Shape;83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5">
  <p:cSld name="AUTOLAYOUT_5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212121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212121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212121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212121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212121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212121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212121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212121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21212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7" name="Google Shape;87;p18"/>
          <p:cNvSpPr txBox="1"/>
          <p:nvPr>
            <p:ph type="ctrTitle"/>
          </p:nvPr>
        </p:nvSpPr>
        <p:spPr>
          <a:xfrm>
            <a:off x="1884750" y="1532100"/>
            <a:ext cx="6947700" cy="7113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400"/>
              <a:buNone/>
              <a:defRPr b="1" sz="2400">
                <a:solidFill>
                  <a:srgbClr val="21212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400"/>
              <a:buNone/>
              <a:defRPr b="1" sz="2400">
                <a:solidFill>
                  <a:srgbClr val="21212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400"/>
              <a:buNone/>
              <a:defRPr b="1" sz="2400">
                <a:solidFill>
                  <a:srgbClr val="21212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400"/>
              <a:buNone/>
              <a:defRPr b="1" sz="2400">
                <a:solidFill>
                  <a:srgbClr val="21212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400"/>
              <a:buNone/>
              <a:defRPr b="1" sz="2400">
                <a:solidFill>
                  <a:srgbClr val="21212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400"/>
              <a:buNone/>
              <a:defRPr b="1" sz="2400">
                <a:solidFill>
                  <a:srgbClr val="21212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400"/>
              <a:buNone/>
              <a:defRPr b="1" sz="2400">
                <a:solidFill>
                  <a:srgbClr val="21212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400"/>
              <a:buNone/>
              <a:defRPr b="1" sz="2400">
                <a:solidFill>
                  <a:srgbClr val="21212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400"/>
              <a:buNone/>
              <a:defRPr b="1" sz="2400">
                <a:solidFill>
                  <a:srgbClr val="212121"/>
                </a:solidFill>
              </a:defRPr>
            </a:lvl9pPr>
          </a:lstStyle>
          <a:p/>
        </p:txBody>
      </p:sp>
      <p:sp>
        <p:nvSpPr>
          <p:cNvPr id="88" name="Google Shape;88;p18"/>
          <p:cNvSpPr txBox="1"/>
          <p:nvPr>
            <p:ph idx="1" type="body"/>
          </p:nvPr>
        </p:nvSpPr>
        <p:spPr>
          <a:xfrm>
            <a:off x="1884750" y="2462325"/>
            <a:ext cx="6947700" cy="21063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0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600"/>
              <a:buChar char="●"/>
              <a:defRPr sz="1600">
                <a:solidFill>
                  <a:srgbClr val="21212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400"/>
              <a:buChar char="○"/>
              <a:defRPr sz="1400">
                <a:solidFill>
                  <a:srgbClr val="21212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400"/>
              <a:buChar char="■"/>
              <a:defRPr sz="1400">
                <a:solidFill>
                  <a:srgbClr val="21212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400"/>
              <a:buChar char="●"/>
              <a:defRPr sz="1400">
                <a:solidFill>
                  <a:srgbClr val="21212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400"/>
              <a:buChar char="○"/>
              <a:defRPr sz="1400">
                <a:solidFill>
                  <a:srgbClr val="21212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400"/>
              <a:buChar char="■"/>
              <a:defRPr sz="1400">
                <a:solidFill>
                  <a:srgbClr val="21212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400"/>
              <a:buChar char="●"/>
              <a:defRPr sz="1400">
                <a:solidFill>
                  <a:srgbClr val="21212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400"/>
              <a:buChar char="○"/>
              <a:defRPr sz="1400">
                <a:solidFill>
                  <a:srgbClr val="21212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400"/>
              <a:buChar char="■"/>
              <a:defRPr sz="1400">
                <a:solidFill>
                  <a:srgbClr val="21212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7">
  <p:cSld name="AUTOLAYOUT_7">
    <p:bg>
      <p:bgPr>
        <a:solidFill>
          <a:srgbClr val="FFFFFF"/>
        </a:solid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19"/>
          <p:cNvSpPr/>
          <p:nvPr/>
        </p:nvSpPr>
        <p:spPr>
          <a:xfrm rot="5400000">
            <a:off x="-47550" y="1761940"/>
            <a:ext cx="857100" cy="762000"/>
          </a:xfrm>
          <a:prstGeom prst="triangle">
            <a:avLst>
              <a:gd fmla="val 50000" name="adj"/>
            </a:avLst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9"/>
          <p:cNvSpPr/>
          <p:nvPr/>
        </p:nvSpPr>
        <p:spPr>
          <a:xfrm rot="5400000">
            <a:off x="-47550" y="47550"/>
            <a:ext cx="857100" cy="762000"/>
          </a:xfrm>
          <a:prstGeom prst="triangle">
            <a:avLst>
              <a:gd fmla="val 50000" name="adj"/>
            </a:avLst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19"/>
          <p:cNvSpPr/>
          <p:nvPr/>
        </p:nvSpPr>
        <p:spPr>
          <a:xfrm rot="-5400000">
            <a:off x="-47416" y="476280"/>
            <a:ext cx="857100" cy="762000"/>
          </a:xfrm>
          <a:prstGeom prst="triangle">
            <a:avLst>
              <a:gd fmla="val 5000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19"/>
          <p:cNvSpPr/>
          <p:nvPr/>
        </p:nvSpPr>
        <p:spPr>
          <a:xfrm rot="5400000">
            <a:off x="1476378" y="1761940"/>
            <a:ext cx="857100" cy="762000"/>
          </a:xfrm>
          <a:prstGeom prst="triangle">
            <a:avLst>
              <a:gd fmla="val 50000" name="adj"/>
            </a:avLst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19"/>
          <p:cNvSpPr/>
          <p:nvPr/>
        </p:nvSpPr>
        <p:spPr>
          <a:xfrm rot="-5400000">
            <a:off x="1690750" y="4548000"/>
            <a:ext cx="428700" cy="762000"/>
          </a:xfrm>
          <a:prstGeom prst="rtTriangle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19"/>
          <p:cNvSpPr/>
          <p:nvPr/>
        </p:nvSpPr>
        <p:spPr>
          <a:xfrm rot="-5400000">
            <a:off x="1476512" y="476280"/>
            <a:ext cx="857100" cy="762000"/>
          </a:xfrm>
          <a:prstGeom prst="triangle">
            <a:avLst>
              <a:gd fmla="val 50000" name="adj"/>
            </a:avLst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9"/>
          <p:cNvSpPr/>
          <p:nvPr/>
        </p:nvSpPr>
        <p:spPr>
          <a:xfrm flipH="1" rot="-5400000">
            <a:off x="714548" y="1761940"/>
            <a:ext cx="857100" cy="762000"/>
          </a:xfrm>
          <a:prstGeom prst="triangle">
            <a:avLst>
              <a:gd fmla="val 5000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9"/>
          <p:cNvSpPr/>
          <p:nvPr/>
        </p:nvSpPr>
        <p:spPr>
          <a:xfrm rot="5400000">
            <a:off x="-47550" y="904795"/>
            <a:ext cx="857100" cy="762000"/>
          </a:xfrm>
          <a:prstGeom prst="triangle">
            <a:avLst>
              <a:gd fmla="val 50000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9"/>
          <p:cNvSpPr/>
          <p:nvPr/>
        </p:nvSpPr>
        <p:spPr>
          <a:xfrm rot="-5400000">
            <a:off x="1476512" y="1333525"/>
            <a:ext cx="857100" cy="762000"/>
          </a:xfrm>
          <a:prstGeom prst="triangle">
            <a:avLst>
              <a:gd fmla="val 50000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19"/>
          <p:cNvSpPr/>
          <p:nvPr/>
        </p:nvSpPr>
        <p:spPr>
          <a:xfrm flipH="1" rot="-5400000">
            <a:off x="714548" y="47550"/>
            <a:ext cx="857100" cy="762000"/>
          </a:xfrm>
          <a:prstGeom prst="triangle">
            <a:avLst>
              <a:gd fmla="val 50000" name="adj"/>
            </a:avLst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19"/>
          <p:cNvSpPr/>
          <p:nvPr/>
        </p:nvSpPr>
        <p:spPr>
          <a:xfrm flipH="1" rot="-5400000">
            <a:off x="714548" y="904795"/>
            <a:ext cx="857100" cy="762000"/>
          </a:xfrm>
          <a:prstGeom prst="triangle">
            <a:avLst>
              <a:gd fmla="val 50000" name="adj"/>
            </a:avLst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19"/>
          <p:cNvSpPr/>
          <p:nvPr/>
        </p:nvSpPr>
        <p:spPr>
          <a:xfrm rot="-5400000">
            <a:off x="166784" y="4548000"/>
            <a:ext cx="428700" cy="762000"/>
          </a:xfrm>
          <a:prstGeom prst="rtTriangle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19"/>
          <p:cNvSpPr/>
          <p:nvPr/>
        </p:nvSpPr>
        <p:spPr>
          <a:xfrm flipH="1" rot="-5400000">
            <a:off x="166707" y="-166445"/>
            <a:ext cx="428700" cy="762000"/>
          </a:xfrm>
          <a:prstGeom prst="rtTriangle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9"/>
          <p:cNvSpPr/>
          <p:nvPr/>
        </p:nvSpPr>
        <p:spPr>
          <a:xfrm flipH="1" rot="-5400000">
            <a:off x="1690635" y="-166445"/>
            <a:ext cx="428700" cy="762000"/>
          </a:xfrm>
          <a:prstGeom prst="rtTriangle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9"/>
          <p:cNvSpPr/>
          <p:nvPr/>
        </p:nvSpPr>
        <p:spPr>
          <a:xfrm flipH="1" rot="5400000">
            <a:off x="714337" y="476280"/>
            <a:ext cx="857100" cy="762000"/>
          </a:xfrm>
          <a:prstGeom prst="triangle">
            <a:avLst>
              <a:gd fmla="val 50000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9"/>
          <p:cNvSpPr/>
          <p:nvPr/>
        </p:nvSpPr>
        <p:spPr>
          <a:xfrm flipH="1" rot="5400000">
            <a:off x="714337" y="1333525"/>
            <a:ext cx="857100" cy="762000"/>
          </a:xfrm>
          <a:prstGeom prst="triangle">
            <a:avLst>
              <a:gd fmla="val 50000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9"/>
          <p:cNvSpPr/>
          <p:nvPr/>
        </p:nvSpPr>
        <p:spPr>
          <a:xfrm rot="-5400000">
            <a:off x="-47416" y="1333525"/>
            <a:ext cx="857100" cy="762000"/>
          </a:xfrm>
          <a:prstGeom prst="triangle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19"/>
          <p:cNvSpPr/>
          <p:nvPr/>
        </p:nvSpPr>
        <p:spPr>
          <a:xfrm rot="5400000">
            <a:off x="1476378" y="47550"/>
            <a:ext cx="857100" cy="762000"/>
          </a:xfrm>
          <a:prstGeom prst="triangle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19"/>
          <p:cNvSpPr/>
          <p:nvPr/>
        </p:nvSpPr>
        <p:spPr>
          <a:xfrm rot="5400000">
            <a:off x="1476378" y="904795"/>
            <a:ext cx="857100" cy="762000"/>
          </a:xfrm>
          <a:prstGeom prst="triangle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19"/>
          <p:cNvSpPr/>
          <p:nvPr/>
        </p:nvSpPr>
        <p:spPr>
          <a:xfrm flipH="1" rot="5400000">
            <a:off x="928614" y="4548000"/>
            <a:ext cx="428700" cy="762000"/>
          </a:xfrm>
          <a:prstGeom prst="rtTriangle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19"/>
          <p:cNvSpPr/>
          <p:nvPr/>
        </p:nvSpPr>
        <p:spPr>
          <a:xfrm rot="5400000">
            <a:off x="928614" y="-166445"/>
            <a:ext cx="428700" cy="762000"/>
          </a:xfrm>
          <a:prstGeom prst="rtTriangle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19"/>
          <p:cNvSpPr/>
          <p:nvPr/>
        </p:nvSpPr>
        <p:spPr>
          <a:xfrm rot="5400000">
            <a:off x="-47550" y="3476366"/>
            <a:ext cx="857100" cy="762000"/>
          </a:xfrm>
          <a:prstGeom prst="triangle">
            <a:avLst>
              <a:gd fmla="val 50000" name="adj"/>
            </a:avLst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19"/>
          <p:cNvSpPr/>
          <p:nvPr/>
        </p:nvSpPr>
        <p:spPr>
          <a:xfrm rot="-5400000">
            <a:off x="-47416" y="2190706"/>
            <a:ext cx="857100" cy="762000"/>
          </a:xfrm>
          <a:prstGeom prst="triangle">
            <a:avLst>
              <a:gd fmla="val 5000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19"/>
          <p:cNvSpPr/>
          <p:nvPr/>
        </p:nvSpPr>
        <p:spPr>
          <a:xfrm rot="5400000">
            <a:off x="1476378" y="3476366"/>
            <a:ext cx="857100" cy="762000"/>
          </a:xfrm>
          <a:prstGeom prst="triangle">
            <a:avLst>
              <a:gd fmla="val 50000" name="adj"/>
            </a:avLst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19"/>
          <p:cNvSpPr/>
          <p:nvPr/>
        </p:nvSpPr>
        <p:spPr>
          <a:xfrm rot="-5400000">
            <a:off x="1476512" y="2190706"/>
            <a:ext cx="857100" cy="762000"/>
          </a:xfrm>
          <a:prstGeom prst="triangle">
            <a:avLst>
              <a:gd fmla="val 50000" name="adj"/>
            </a:avLst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19"/>
          <p:cNvSpPr/>
          <p:nvPr/>
        </p:nvSpPr>
        <p:spPr>
          <a:xfrm flipH="1" rot="-5400000">
            <a:off x="714548" y="3476366"/>
            <a:ext cx="857100" cy="762000"/>
          </a:xfrm>
          <a:prstGeom prst="triangle">
            <a:avLst>
              <a:gd fmla="val 5000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19"/>
          <p:cNvSpPr/>
          <p:nvPr/>
        </p:nvSpPr>
        <p:spPr>
          <a:xfrm rot="5400000">
            <a:off x="-47550" y="2619221"/>
            <a:ext cx="857100" cy="762000"/>
          </a:xfrm>
          <a:prstGeom prst="triangle">
            <a:avLst>
              <a:gd fmla="val 50000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19"/>
          <p:cNvSpPr/>
          <p:nvPr/>
        </p:nvSpPr>
        <p:spPr>
          <a:xfrm rot="-5400000">
            <a:off x="1476512" y="3047950"/>
            <a:ext cx="857100" cy="762000"/>
          </a:xfrm>
          <a:prstGeom prst="triangle">
            <a:avLst>
              <a:gd fmla="val 50000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19"/>
          <p:cNvSpPr/>
          <p:nvPr/>
        </p:nvSpPr>
        <p:spPr>
          <a:xfrm flipH="1" rot="-5400000">
            <a:off x="714548" y="2619221"/>
            <a:ext cx="857100" cy="762000"/>
          </a:xfrm>
          <a:prstGeom prst="triangle">
            <a:avLst>
              <a:gd fmla="val 50000" name="adj"/>
            </a:avLst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19"/>
          <p:cNvSpPr/>
          <p:nvPr/>
        </p:nvSpPr>
        <p:spPr>
          <a:xfrm flipH="1" rot="5400000">
            <a:off x="714337" y="2190706"/>
            <a:ext cx="857100" cy="762000"/>
          </a:xfrm>
          <a:prstGeom prst="triangle">
            <a:avLst>
              <a:gd fmla="val 50000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19"/>
          <p:cNvSpPr/>
          <p:nvPr/>
        </p:nvSpPr>
        <p:spPr>
          <a:xfrm flipH="1" rot="5400000">
            <a:off x="714337" y="3047950"/>
            <a:ext cx="857100" cy="762000"/>
          </a:xfrm>
          <a:prstGeom prst="triangle">
            <a:avLst>
              <a:gd fmla="val 50000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19"/>
          <p:cNvSpPr/>
          <p:nvPr/>
        </p:nvSpPr>
        <p:spPr>
          <a:xfrm rot="-5400000">
            <a:off x="-47416" y="3047950"/>
            <a:ext cx="857100" cy="762000"/>
          </a:xfrm>
          <a:prstGeom prst="triangle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19"/>
          <p:cNvSpPr/>
          <p:nvPr/>
        </p:nvSpPr>
        <p:spPr>
          <a:xfrm rot="5400000">
            <a:off x="1476378" y="2619221"/>
            <a:ext cx="857100" cy="762000"/>
          </a:xfrm>
          <a:prstGeom prst="triangle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19"/>
          <p:cNvSpPr/>
          <p:nvPr/>
        </p:nvSpPr>
        <p:spPr>
          <a:xfrm rot="-5400000">
            <a:off x="-47416" y="3905326"/>
            <a:ext cx="857100" cy="762000"/>
          </a:xfrm>
          <a:prstGeom prst="triangle">
            <a:avLst>
              <a:gd fmla="val 5000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19"/>
          <p:cNvSpPr/>
          <p:nvPr/>
        </p:nvSpPr>
        <p:spPr>
          <a:xfrm rot="-5400000">
            <a:off x="1476512" y="3905326"/>
            <a:ext cx="857100" cy="762000"/>
          </a:xfrm>
          <a:prstGeom prst="triangle">
            <a:avLst>
              <a:gd fmla="val 50000" name="adj"/>
            </a:avLst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9"/>
          <p:cNvSpPr/>
          <p:nvPr/>
        </p:nvSpPr>
        <p:spPr>
          <a:xfrm rot="5400000">
            <a:off x="-47550" y="4333841"/>
            <a:ext cx="857100" cy="762000"/>
          </a:xfrm>
          <a:prstGeom prst="triangle">
            <a:avLst>
              <a:gd fmla="val 50000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9"/>
          <p:cNvSpPr/>
          <p:nvPr/>
        </p:nvSpPr>
        <p:spPr>
          <a:xfrm flipH="1" rot="-5400000">
            <a:off x="714548" y="4333841"/>
            <a:ext cx="857100" cy="762000"/>
          </a:xfrm>
          <a:prstGeom prst="triangle">
            <a:avLst>
              <a:gd fmla="val 50000" name="adj"/>
            </a:avLst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9"/>
          <p:cNvSpPr/>
          <p:nvPr/>
        </p:nvSpPr>
        <p:spPr>
          <a:xfrm flipH="1" rot="5400000">
            <a:off x="714337" y="3905326"/>
            <a:ext cx="857100" cy="762000"/>
          </a:xfrm>
          <a:prstGeom prst="triangle">
            <a:avLst>
              <a:gd fmla="val 50000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19"/>
          <p:cNvSpPr/>
          <p:nvPr/>
        </p:nvSpPr>
        <p:spPr>
          <a:xfrm rot="5400000">
            <a:off x="1476416" y="4333549"/>
            <a:ext cx="857100" cy="762000"/>
          </a:xfrm>
          <a:prstGeom prst="triangle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19"/>
          <p:cNvSpPr txBox="1"/>
          <p:nvPr>
            <p:ph type="title"/>
          </p:nvPr>
        </p:nvSpPr>
        <p:spPr>
          <a:xfrm>
            <a:off x="2894475" y="450971"/>
            <a:ext cx="5740800" cy="14427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21212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21212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21212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21212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21212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21212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21212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21212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212121"/>
                </a:solidFill>
              </a:defRPr>
            </a:lvl9pPr>
          </a:lstStyle>
          <a:p/>
        </p:txBody>
      </p:sp>
      <p:sp>
        <p:nvSpPr>
          <p:cNvPr id="131" name="Google Shape;131;p19"/>
          <p:cNvSpPr txBox="1"/>
          <p:nvPr>
            <p:ph idx="1" type="body"/>
          </p:nvPr>
        </p:nvSpPr>
        <p:spPr>
          <a:xfrm>
            <a:off x="2894475" y="1938950"/>
            <a:ext cx="5740800" cy="26490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/>
          </a:bodyPr>
          <a:lstStyle>
            <a:lvl1pPr indent="-3556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2000"/>
              <a:buChar char="●"/>
              <a:defRPr sz="2000">
                <a:solidFill>
                  <a:srgbClr val="616161"/>
                </a:solidFill>
              </a:defRPr>
            </a:lvl1pPr>
            <a:lvl2pPr indent="-3302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600"/>
              <a:buChar char="○"/>
              <a:defRPr sz="1600">
                <a:solidFill>
                  <a:srgbClr val="616161"/>
                </a:solidFill>
              </a:defRPr>
            </a:lvl2pPr>
            <a:lvl3pPr indent="-3302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600"/>
              <a:buChar char="■"/>
              <a:defRPr sz="1600">
                <a:solidFill>
                  <a:srgbClr val="616161"/>
                </a:solidFill>
              </a:defRPr>
            </a:lvl3pPr>
            <a:lvl4pPr indent="-3302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600"/>
              <a:buChar char="●"/>
              <a:defRPr sz="1600">
                <a:solidFill>
                  <a:srgbClr val="616161"/>
                </a:solidFill>
              </a:defRPr>
            </a:lvl4pPr>
            <a:lvl5pPr indent="-3302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600"/>
              <a:buChar char="○"/>
              <a:defRPr sz="1600">
                <a:solidFill>
                  <a:srgbClr val="616161"/>
                </a:solidFill>
              </a:defRPr>
            </a:lvl5pPr>
            <a:lvl6pPr indent="-3302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600"/>
              <a:buChar char="■"/>
              <a:defRPr sz="1600">
                <a:solidFill>
                  <a:srgbClr val="616161"/>
                </a:solidFill>
              </a:defRPr>
            </a:lvl6pPr>
            <a:lvl7pPr indent="-3302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600"/>
              <a:buChar char="●"/>
              <a:defRPr sz="1600">
                <a:solidFill>
                  <a:srgbClr val="616161"/>
                </a:solidFill>
              </a:defRPr>
            </a:lvl7pPr>
            <a:lvl8pPr indent="-3302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600"/>
              <a:buChar char="○"/>
              <a:defRPr sz="1600">
                <a:solidFill>
                  <a:srgbClr val="616161"/>
                </a:solidFill>
              </a:defRPr>
            </a:lvl8pPr>
            <a:lvl9pPr indent="-3302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600"/>
              <a:buChar char="■"/>
              <a:defRPr sz="1600">
                <a:solidFill>
                  <a:srgbClr val="616161"/>
                </a:solidFill>
              </a:defRPr>
            </a:lvl9pPr>
          </a:lstStyle>
          <a:p/>
        </p:txBody>
      </p:sp>
      <p:sp>
        <p:nvSpPr>
          <p:cNvPr id="132" name="Google Shape;132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6">
  <p:cSld name="AUTOLAYOUT_8">
    <p:bg>
      <p:bgPr>
        <a:solidFill>
          <a:srgbClr val="FFFFFF"/>
        </a:solid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20"/>
          <p:cNvSpPr txBox="1"/>
          <p:nvPr>
            <p:ph type="title"/>
          </p:nvPr>
        </p:nvSpPr>
        <p:spPr>
          <a:xfrm>
            <a:off x="351600" y="2736850"/>
            <a:ext cx="3997500" cy="1389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rgbClr val="21212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rgbClr val="21212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rgbClr val="21212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rgbClr val="21212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rgbClr val="21212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rgbClr val="21212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rgbClr val="21212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rgbClr val="21212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rgbClr val="212121"/>
                </a:solidFill>
              </a:defRPr>
            </a:lvl9pPr>
          </a:lstStyle>
          <a:p/>
        </p:txBody>
      </p:sp>
      <p:sp>
        <p:nvSpPr>
          <p:cNvPr id="136" name="Google Shape;136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developer.apple.com/design/human-interface-guidelines/" TargetMode="External"/><Relationship Id="rId4" Type="http://schemas.openxmlformats.org/officeDocument/2006/relationships/hyperlink" Target="https://www.techtarget.com/searchcloudcomputing/definition/Software-as-a-Service" TargetMode="External"/><Relationship Id="rId5" Type="http://schemas.openxmlformats.org/officeDocument/2006/relationships/hyperlink" Target="https://www.hhs.gov/guidance/" TargetMode="External"/><Relationship Id="rId6" Type="http://schemas.openxmlformats.org/officeDocument/2006/relationships/hyperlink" Target="https://www.nngroup.com/articles/surveys-design-cycle/" TargetMode="External"/><Relationship Id="rId7" Type="http://schemas.openxmlformats.org/officeDocument/2006/relationships/hyperlink" Target="https://www.nngroup.com/videos/pilot-test/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21"/>
          <p:cNvPicPr preferRelativeResize="0"/>
          <p:nvPr/>
        </p:nvPicPr>
        <p:blipFill rotWithShape="1">
          <a:blip r:embed="rId3">
            <a:alphaModFix amt="90000"/>
          </a:blip>
          <a:srcRect b="0" l="0" r="0" t="10666"/>
          <a:stretch/>
        </p:blipFill>
        <p:spPr>
          <a:xfrm>
            <a:off x="-32225" y="0"/>
            <a:ext cx="9176223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Usability Testing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143" name="Google Shape;143;p21"/>
          <p:cNvSpPr txBox="1"/>
          <p:nvPr>
            <p:ph idx="1" type="subTitle"/>
          </p:nvPr>
        </p:nvSpPr>
        <p:spPr>
          <a:xfrm>
            <a:off x="311700" y="3409950"/>
            <a:ext cx="8520600" cy="14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8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J</a:t>
            </a:r>
            <a:r>
              <a:rPr b="1" lang="en" sz="218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imitkumar Patel</a:t>
            </a:r>
            <a:endParaRPr b="1" sz="218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8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Krishang Patel</a:t>
            </a:r>
            <a:endParaRPr b="1" sz="218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8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Sandeep Singh</a:t>
            </a:r>
            <a:endParaRPr b="1" sz="218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0"/>
          <p:cNvSpPr txBox="1"/>
          <p:nvPr>
            <p:ph type="title"/>
          </p:nvPr>
        </p:nvSpPr>
        <p:spPr>
          <a:xfrm>
            <a:off x="583750" y="868575"/>
            <a:ext cx="3999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Timeline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07" name="Google Shape;207;p30"/>
          <p:cNvSpPr txBox="1"/>
          <p:nvPr>
            <p:ph idx="2" type="body"/>
          </p:nvPr>
        </p:nvSpPr>
        <p:spPr>
          <a:xfrm>
            <a:off x="4103550" y="3425300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Present usability testing reports to the NCDHHS project stakeholders.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Prioritize and schedule necessary improvements based.</a:t>
            </a:r>
            <a:endParaRPr/>
          </a:p>
        </p:txBody>
      </p:sp>
      <p:sp>
        <p:nvSpPr>
          <p:cNvPr id="208" name="Google Shape;208;p30"/>
          <p:cNvSpPr txBox="1"/>
          <p:nvPr>
            <p:ph type="title"/>
          </p:nvPr>
        </p:nvSpPr>
        <p:spPr>
          <a:xfrm>
            <a:off x="4449425" y="2889288"/>
            <a:ext cx="4260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Reporting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209" name="Google Shape;209;p30"/>
          <p:cNvPicPr preferRelativeResize="0"/>
          <p:nvPr/>
        </p:nvPicPr>
        <p:blipFill rotWithShape="1">
          <a:blip r:embed="rId3">
            <a:alphaModFix/>
          </a:blip>
          <a:srcRect b="0" l="930" r="1087" t="0"/>
          <a:stretch/>
        </p:blipFill>
        <p:spPr>
          <a:xfrm>
            <a:off x="2121975" y="580375"/>
            <a:ext cx="5668351" cy="19913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p31"/>
          <p:cNvPicPr preferRelativeResize="0"/>
          <p:nvPr/>
        </p:nvPicPr>
        <p:blipFill rotWithShape="1">
          <a:blip r:embed="rId3">
            <a:alphaModFix/>
          </a:blip>
          <a:srcRect b="3548" l="0" r="0" t="3548"/>
          <a:stretch/>
        </p:blipFill>
        <p:spPr>
          <a:xfrm>
            <a:off x="1" y="0"/>
            <a:ext cx="9144003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31"/>
          <p:cNvSpPr/>
          <p:nvPr/>
        </p:nvSpPr>
        <p:spPr>
          <a:xfrm>
            <a:off x="0" y="2574400"/>
            <a:ext cx="4568400" cy="1714500"/>
          </a:xfrm>
          <a:prstGeom prst="rect">
            <a:avLst/>
          </a:prstGeom>
          <a:solidFill>
            <a:srgbClr val="FFFFFF">
              <a:alpha val="854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31"/>
          <p:cNvSpPr txBox="1"/>
          <p:nvPr>
            <p:ph type="title"/>
          </p:nvPr>
        </p:nvSpPr>
        <p:spPr>
          <a:xfrm>
            <a:off x="351600" y="2736850"/>
            <a:ext cx="3997500" cy="138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Questions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Sources</a:t>
            </a:r>
            <a:endParaRPr/>
          </a:p>
        </p:txBody>
      </p:sp>
      <p:sp>
        <p:nvSpPr>
          <p:cNvPr id="222" name="Google Shape;222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https://developer.apple.com/design/human-interface-guidelines/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https://www.techtarget.com/searchcloudcomputing/definition/Software-as-a-Service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5"/>
              </a:rPr>
              <a:t>https://www.hhs.gov/guidance/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6"/>
              </a:rPr>
              <a:t>https://www.nngroup.com/articles/surveys-design-cycle/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7"/>
              </a:rPr>
              <a:t>https://www.nngroup.com/videos/pilot-test/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22"/>
          <p:cNvPicPr preferRelativeResize="0"/>
          <p:nvPr/>
        </p:nvPicPr>
        <p:blipFill rotWithShape="1">
          <a:blip r:embed="rId3">
            <a:alphaModFix/>
          </a:blip>
          <a:srcRect b="11674" l="0" r="0" t="11674"/>
          <a:stretch/>
        </p:blipFill>
        <p:spPr>
          <a:xfrm>
            <a:off x="5585238" y="1036200"/>
            <a:ext cx="2745452" cy="3156675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49" name="Google Shape;149;p22"/>
          <p:cNvSpPr txBox="1"/>
          <p:nvPr>
            <p:ph type="title"/>
          </p:nvPr>
        </p:nvSpPr>
        <p:spPr>
          <a:xfrm>
            <a:off x="813263" y="977425"/>
            <a:ext cx="4252200" cy="159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Topic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50" name="Google Shape;150;p22"/>
          <p:cNvSpPr txBox="1"/>
          <p:nvPr>
            <p:ph idx="1" type="body"/>
          </p:nvPr>
        </p:nvSpPr>
        <p:spPr>
          <a:xfrm>
            <a:off x="813263" y="2651475"/>
            <a:ext cx="4252200" cy="15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>
                <a:solidFill>
                  <a:schemeClr val="lt1"/>
                </a:solidFill>
              </a:rPr>
              <a:t>North Carolina Department of Health</a:t>
            </a:r>
            <a:endParaRPr>
              <a:solidFill>
                <a:schemeClr val="lt1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</a:pPr>
            <a:r>
              <a:rPr lang="en">
                <a:solidFill>
                  <a:schemeClr val="lt1"/>
                </a:solidFill>
              </a:rPr>
              <a:t>Top most priority is health and well-being of individuals they serve</a:t>
            </a:r>
            <a:endParaRPr>
              <a:solidFill>
                <a:schemeClr val="lt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>
                <a:solidFill>
                  <a:schemeClr val="lt1"/>
                </a:solidFill>
              </a:rPr>
              <a:t>Created a SAAS application targeted for healthcare systems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3"/>
          <p:cNvSpPr txBox="1"/>
          <p:nvPr>
            <p:ph type="title"/>
          </p:nvPr>
        </p:nvSpPr>
        <p:spPr>
          <a:xfrm>
            <a:off x="2469775" y="426200"/>
            <a:ext cx="5867400" cy="99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an SAAS Application?</a:t>
            </a:r>
            <a:endParaRPr/>
          </a:p>
        </p:txBody>
      </p:sp>
      <p:sp>
        <p:nvSpPr>
          <p:cNvPr id="156" name="Google Shape;156;p23"/>
          <p:cNvSpPr txBox="1"/>
          <p:nvPr>
            <p:ph idx="1" type="body"/>
          </p:nvPr>
        </p:nvSpPr>
        <p:spPr>
          <a:xfrm>
            <a:off x="5616124" y="1874225"/>
            <a:ext cx="2930400" cy="255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Popular SAAS Products:</a:t>
            </a:r>
            <a:endParaRPr b="1"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Google Workspace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Slack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Spotify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Netflix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Zoom</a:t>
            </a:r>
            <a:endParaRPr/>
          </a:p>
        </p:txBody>
      </p:sp>
      <p:sp>
        <p:nvSpPr>
          <p:cNvPr id="157" name="Google Shape;157;p23"/>
          <p:cNvSpPr txBox="1"/>
          <p:nvPr>
            <p:ph idx="2" type="body"/>
          </p:nvPr>
        </p:nvSpPr>
        <p:spPr>
          <a:xfrm>
            <a:off x="2469775" y="1874225"/>
            <a:ext cx="2930400" cy="255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Software as a Service Application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Hosted in the cloud and accessed through the internet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Maintained by third party provider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Accessible through multiple devices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4"/>
          <p:cNvSpPr txBox="1"/>
          <p:nvPr>
            <p:ph type="title"/>
          </p:nvPr>
        </p:nvSpPr>
        <p:spPr>
          <a:xfrm>
            <a:off x="1128750" y="394200"/>
            <a:ext cx="6886500" cy="1412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Targeted Audience</a:t>
            </a:r>
            <a:endParaRPr/>
          </a:p>
        </p:txBody>
      </p:sp>
      <p:sp>
        <p:nvSpPr>
          <p:cNvPr id="163" name="Google Shape;163;p24"/>
          <p:cNvSpPr txBox="1"/>
          <p:nvPr>
            <p:ph idx="1" type="body"/>
          </p:nvPr>
        </p:nvSpPr>
        <p:spPr>
          <a:xfrm>
            <a:off x="1128750" y="2225463"/>
            <a:ext cx="6886500" cy="21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Department of healthcare professionals</a:t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Department of </a:t>
            </a:r>
            <a:r>
              <a:rPr lang="en"/>
              <a:t>administrators</a:t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Patients</a:t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Other staff member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5"/>
          <p:cNvSpPr txBox="1"/>
          <p:nvPr>
            <p:ph type="title"/>
          </p:nvPr>
        </p:nvSpPr>
        <p:spPr>
          <a:xfrm>
            <a:off x="0" y="1901700"/>
            <a:ext cx="2601000" cy="134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Conducting Test</a:t>
            </a:r>
            <a:endParaRPr sz="3400"/>
          </a:p>
        </p:txBody>
      </p:sp>
      <p:sp>
        <p:nvSpPr>
          <p:cNvPr id="169" name="Google Shape;169;p25"/>
          <p:cNvSpPr txBox="1"/>
          <p:nvPr>
            <p:ph idx="1" type="body"/>
          </p:nvPr>
        </p:nvSpPr>
        <p:spPr>
          <a:xfrm>
            <a:off x="2982000" y="1128475"/>
            <a:ext cx="2838300" cy="406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 Participants</a:t>
            </a:r>
            <a:endParaRPr/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Healthcare Professionals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Doctors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Nurses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Social Workers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Served Population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Patients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Beneficiaries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Designated usability test moderators</a:t>
            </a:r>
            <a:endParaRPr/>
          </a:p>
        </p:txBody>
      </p:sp>
      <p:sp>
        <p:nvSpPr>
          <p:cNvPr id="170" name="Google Shape;170;p25"/>
          <p:cNvSpPr txBox="1"/>
          <p:nvPr>
            <p:ph idx="2" type="body"/>
          </p:nvPr>
        </p:nvSpPr>
        <p:spPr>
          <a:xfrm>
            <a:off x="6056850" y="1128475"/>
            <a:ext cx="2838300" cy="406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 Environments</a:t>
            </a:r>
            <a:endParaRPr/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Controlled testing lab with observation facilities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Remote testing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Participants’ natural environment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Mobile devices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Web browsers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26"/>
          <p:cNvPicPr preferRelativeResize="0"/>
          <p:nvPr/>
        </p:nvPicPr>
        <p:blipFill rotWithShape="1">
          <a:blip r:embed="rId3">
            <a:alphaModFix/>
          </a:blip>
          <a:srcRect b="0" l="24927" r="24927" t="0"/>
          <a:stretch/>
        </p:blipFill>
        <p:spPr>
          <a:xfrm>
            <a:off x="5274175" y="0"/>
            <a:ext cx="3869824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6"/>
          <p:cNvSpPr txBox="1"/>
          <p:nvPr>
            <p:ph type="title"/>
          </p:nvPr>
        </p:nvSpPr>
        <p:spPr>
          <a:xfrm>
            <a:off x="291875" y="559300"/>
            <a:ext cx="4813500" cy="138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Healthcare Professional and Patient Scenarios</a:t>
            </a:r>
            <a:endParaRPr/>
          </a:p>
        </p:txBody>
      </p:sp>
      <p:sp>
        <p:nvSpPr>
          <p:cNvPr id="177" name="Google Shape;177;p26"/>
          <p:cNvSpPr txBox="1"/>
          <p:nvPr>
            <p:ph idx="1" type="body"/>
          </p:nvPr>
        </p:nvSpPr>
        <p:spPr>
          <a:xfrm>
            <a:off x="291900" y="2053713"/>
            <a:ext cx="2367600" cy="253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Healthcare Professionals</a:t>
            </a:r>
            <a:endParaRPr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User Registration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Accessing Patient Information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Task Assignments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Communication</a:t>
            </a:r>
            <a:endParaRPr/>
          </a:p>
        </p:txBody>
      </p:sp>
      <p:sp>
        <p:nvSpPr>
          <p:cNvPr id="178" name="Google Shape;178;p26"/>
          <p:cNvSpPr txBox="1"/>
          <p:nvPr>
            <p:ph idx="2" type="body"/>
          </p:nvPr>
        </p:nvSpPr>
        <p:spPr>
          <a:xfrm>
            <a:off x="2737929" y="2053713"/>
            <a:ext cx="2367600" cy="253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Served Population</a:t>
            </a:r>
            <a:endParaRPr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User Registration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Access to Health Information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Communication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Medication Management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Feedback and Support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7"/>
          <p:cNvSpPr txBox="1"/>
          <p:nvPr>
            <p:ph type="ctrTitle"/>
          </p:nvPr>
        </p:nvSpPr>
        <p:spPr>
          <a:xfrm>
            <a:off x="1289575" y="1517025"/>
            <a:ext cx="6947700" cy="71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Testing Methodology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84" name="Google Shape;184;p27"/>
          <p:cNvSpPr txBox="1"/>
          <p:nvPr>
            <p:ph idx="1" type="body"/>
          </p:nvPr>
        </p:nvSpPr>
        <p:spPr>
          <a:xfrm>
            <a:off x="1289575" y="2447250"/>
            <a:ext cx="6947700" cy="210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">
                <a:solidFill>
                  <a:schemeClr val="dk2"/>
                </a:solidFill>
              </a:rPr>
              <a:t>Moderated Testing</a:t>
            </a:r>
            <a:endParaRPr>
              <a:solidFill>
                <a:schemeClr val="dk2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">
                <a:solidFill>
                  <a:schemeClr val="dk2"/>
                </a:solidFill>
              </a:rPr>
              <a:t>Think-Aloud Protocol</a:t>
            </a:r>
            <a:endParaRPr>
              <a:solidFill>
                <a:schemeClr val="dk2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">
                <a:solidFill>
                  <a:schemeClr val="dk2"/>
                </a:solidFill>
              </a:rPr>
              <a:t>Surveys and Questionnaires</a:t>
            </a:r>
            <a:endParaRPr>
              <a:solidFill>
                <a:schemeClr val="dk2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">
                <a:solidFill>
                  <a:schemeClr val="dk2"/>
                </a:solidFill>
              </a:rPr>
              <a:t>Task Success Metrics</a:t>
            </a:r>
            <a:endParaRPr>
              <a:solidFill>
                <a:schemeClr val="dk2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">
                <a:solidFill>
                  <a:schemeClr val="dk2"/>
                </a:solidFill>
              </a:rPr>
              <a:t>Observation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185" name="Google Shape;185;p27"/>
          <p:cNvPicPr preferRelativeResize="0"/>
          <p:nvPr/>
        </p:nvPicPr>
        <p:blipFill rotWithShape="1">
          <a:blip r:embed="rId3">
            <a:alphaModFix/>
          </a:blip>
          <a:srcRect b="0" l="0" r="3809" t="0"/>
          <a:stretch/>
        </p:blipFill>
        <p:spPr>
          <a:xfrm>
            <a:off x="5488300" y="384150"/>
            <a:ext cx="3048600" cy="2255100"/>
          </a:xfrm>
          <a:prstGeom prst="teardrop">
            <a:avLst>
              <a:gd fmla="val 101753" name="adj"/>
            </a:avLst>
          </a:prstGeom>
          <a:noFill/>
          <a:ln>
            <a:noFill/>
          </a:ln>
        </p:spPr>
      </p:pic>
      <p:sp>
        <p:nvSpPr>
          <p:cNvPr id="186" name="Google Shape;186;p27"/>
          <p:cNvSpPr/>
          <p:nvPr/>
        </p:nvSpPr>
        <p:spPr>
          <a:xfrm>
            <a:off x="814746" y="720589"/>
            <a:ext cx="515400" cy="483600"/>
          </a:xfrm>
          <a:prstGeom prst="teardrop">
            <a:avLst>
              <a:gd fmla="val 10000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28"/>
          <p:cNvPicPr preferRelativeResize="0"/>
          <p:nvPr/>
        </p:nvPicPr>
        <p:blipFill rotWithShape="1">
          <a:blip r:embed="rId3">
            <a:alphaModFix/>
          </a:blip>
          <a:srcRect b="-15259" l="0" r="0" t="15260"/>
          <a:stretch/>
        </p:blipFill>
        <p:spPr>
          <a:xfrm>
            <a:off x="-1" y="0"/>
            <a:ext cx="9144003" cy="6094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28"/>
          <p:cNvSpPr txBox="1"/>
          <p:nvPr>
            <p:ph type="title"/>
          </p:nvPr>
        </p:nvSpPr>
        <p:spPr>
          <a:xfrm>
            <a:off x="311700" y="445025"/>
            <a:ext cx="4260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Data Collection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93" name="Google Shape;193;p28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>
                <a:solidFill>
                  <a:schemeClr val="lt1"/>
                </a:solidFill>
              </a:rPr>
              <a:t>Record session videos and screen captures.</a:t>
            </a:r>
            <a:endParaRPr>
              <a:solidFill>
                <a:schemeClr val="lt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>
                <a:solidFill>
                  <a:schemeClr val="lt1"/>
                </a:solidFill>
              </a:rPr>
              <a:t>Collect survey responses, feedback, and task success rates.</a:t>
            </a:r>
            <a:endParaRPr>
              <a:solidFill>
                <a:schemeClr val="lt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>
                <a:solidFill>
                  <a:schemeClr val="lt1"/>
                </a:solidFill>
              </a:rPr>
              <a:t>Document usability issues, suggestions, and user comments.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94" name="Google Shape;194;p28"/>
          <p:cNvSpPr txBox="1"/>
          <p:nvPr>
            <p:ph idx="2" type="body"/>
          </p:nvPr>
        </p:nvSpPr>
        <p:spPr>
          <a:xfrm>
            <a:off x="4832400" y="2676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>
                <a:solidFill>
                  <a:schemeClr val="lt1"/>
                </a:solidFill>
              </a:rPr>
              <a:t>Analyze videos, surveys, and user comments to identify usability issues.</a:t>
            </a:r>
            <a:endParaRPr>
              <a:solidFill>
                <a:schemeClr val="lt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>
                <a:solidFill>
                  <a:schemeClr val="lt1"/>
                </a:solidFill>
              </a:rPr>
              <a:t>Categorize issues by severity (critical, major, minor) and priority.</a:t>
            </a:r>
            <a:endParaRPr>
              <a:solidFill>
                <a:schemeClr val="lt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>
                <a:solidFill>
                  <a:schemeClr val="lt1"/>
                </a:solidFill>
              </a:rPr>
              <a:t>Create usability testing reports with actionable recommendations.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95" name="Google Shape;195;p28"/>
          <p:cNvSpPr txBox="1"/>
          <p:nvPr>
            <p:ph type="title"/>
          </p:nvPr>
        </p:nvSpPr>
        <p:spPr>
          <a:xfrm>
            <a:off x="4702100" y="1969025"/>
            <a:ext cx="4260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Data Analysis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9"/>
          <p:cNvSpPr txBox="1"/>
          <p:nvPr>
            <p:ph type="title"/>
          </p:nvPr>
        </p:nvSpPr>
        <p:spPr>
          <a:xfrm>
            <a:off x="2894475" y="450971"/>
            <a:ext cx="5740800" cy="144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Iterative Testing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01" name="Google Shape;201;p29"/>
          <p:cNvSpPr txBox="1"/>
          <p:nvPr>
            <p:ph idx="1" type="body"/>
          </p:nvPr>
        </p:nvSpPr>
        <p:spPr>
          <a:xfrm>
            <a:off x="2894475" y="1938950"/>
            <a:ext cx="5740800" cy="264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Make necessary design and functionality changes based on the initial usability testing findings.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Conduct additional rounds of usability testing to validate improvements.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